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Proxima Nova"/>
      <p:regular r:id="rId12"/>
      <p:bold r:id="rId13"/>
      <p:italic r:id="rId14"/>
      <p:boldItalic r:id="rId15"/>
    </p:embeddedFont>
    <p:embeddedFont>
      <p:font typeface="Proxima Nova Extrabold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ProximaNova-bold.fntdata"/><Relationship Id="rId12" Type="http://schemas.openxmlformats.org/officeDocument/2006/relationships/font" Target="fonts/ProximaNova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roximaNova-boldItalic.fntdata"/><Relationship Id="rId14" Type="http://schemas.openxmlformats.org/officeDocument/2006/relationships/font" Target="fonts/ProximaNova-italic.fntdata"/><Relationship Id="rId16" Type="http://schemas.openxmlformats.org/officeDocument/2006/relationships/font" Target="fonts/ProximaNovaExtrabo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3d3736449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3d3736449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29954f8a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29954f8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3d3736449b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3d3736449b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6ae014509f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6ae014509f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6272505dc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6272505dc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3d3736449b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3d3736449b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33372" y="501700"/>
            <a:ext cx="2877249" cy="287724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578550" y="3513825"/>
            <a:ext cx="7986900" cy="9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rPr>
              <a:t>4th Round Affordable Housing Overview</a:t>
            </a:r>
            <a:endParaRPr sz="2500">
              <a:solidFill>
                <a:schemeClr val="dk1"/>
              </a:solidFill>
              <a:latin typeface="Proxima Nova Extrabold"/>
              <a:ea typeface="Proxima Nova Extrabold"/>
              <a:cs typeface="Proxima Nova Extrabold"/>
              <a:sym typeface="Proxima Nova Extrabo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Hopewell Township Committee</a:t>
            </a:r>
            <a:endParaRPr sz="20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Proxima Nova Extrabold"/>
              <a:ea typeface="Proxima Nova Extrabold"/>
              <a:cs typeface="Proxima Nova Extrabold"/>
              <a:sym typeface="Proxima Nova Extra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34700" y="1392200"/>
            <a:ext cx="5874612" cy="3626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80725" y="76200"/>
            <a:ext cx="987076" cy="98707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2" name="Google Shape;62;p14"/>
          <p:cNvCxnSpPr/>
          <p:nvPr/>
        </p:nvCxnSpPr>
        <p:spPr>
          <a:xfrm>
            <a:off x="2427400" y="1035900"/>
            <a:ext cx="4287900" cy="1090800"/>
          </a:xfrm>
          <a:prstGeom prst="straightConnector1">
            <a:avLst/>
          </a:prstGeom>
          <a:noFill/>
          <a:ln cap="flat" cmpd="sng" w="76200">
            <a:solidFill>
              <a:srgbClr val="073763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63" name="Google Shape;63;p14"/>
          <p:cNvSpPr/>
          <p:nvPr/>
        </p:nvSpPr>
        <p:spPr>
          <a:xfrm>
            <a:off x="4101450" y="1352400"/>
            <a:ext cx="941100" cy="457800"/>
          </a:xfrm>
          <a:prstGeom prst="ellipse">
            <a:avLst/>
          </a:prstGeom>
          <a:solidFill>
            <a:srgbClr val="C9DAF8"/>
          </a:solidFill>
          <a:ln cap="flat" cmpd="sng" w="28575">
            <a:solidFill>
              <a:srgbClr val="07376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Proxima Nova"/>
                <a:ea typeface="Proxima Nova"/>
                <a:cs typeface="Proxima Nova"/>
                <a:sym typeface="Proxima Nova"/>
              </a:rPr>
              <a:t>-27%</a:t>
            </a:r>
            <a:endParaRPr b="1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108050" y="47275"/>
            <a:ext cx="7986900" cy="9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rPr>
              <a:t>The Hopewell Township Committee successfully reduced 4th Round affordable housing obligation from 543 to 399 </a:t>
            </a:r>
            <a:r>
              <a:rPr lang="en" sz="2000">
                <a:solidFill>
                  <a:schemeClr val="dk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rPr>
              <a:t>units</a:t>
            </a:r>
            <a:r>
              <a:rPr lang="en" sz="2000">
                <a:solidFill>
                  <a:schemeClr val="dk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rPr>
              <a:t>/credits</a:t>
            </a:r>
            <a:endParaRPr sz="2000">
              <a:solidFill>
                <a:schemeClr val="dk1"/>
              </a:solidFill>
              <a:latin typeface="Proxima Nova Extrabold"/>
              <a:ea typeface="Proxima Nova Extrabold"/>
              <a:cs typeface="Proxima Nova Extrabold"/>
              <a:sym typeface="Proxima Nova Extra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108050" y="47275"/>
            <a:ext cx="7986900" cy="9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rPr>
              <a:t>Through careful planning, the Hopewell Township Committee reduced the impact of the 399-unit 4th Round obligation.</a:t>
            </a:r>
            <a:endParaRPr sz="2100">
              <a:solidFill>
                <a:schemeClr val="dk1"/>
              </a:solidFill>
              <a:latin typeface="Proxima Nova Extrabold"/>
              <a:ea typeface="Proxima Nova Extrabold"/>
              <a:cs typeface="Proxima Nova Extrabold"/>
              <a:sym typeface="Proxima Nova Extrabold"/>
            </a:endParaRPr>
          </a:p>
        </p:txBody>
      </p:sp>
      <p:sp>
        <p:nvSpPr>
          <p:cNvPr id="70" name="Google Shape;70;p15"/>
          <p:cNvSpPr/>
          <p:nvPr/>
        </p:nvSpPr>
        <p:spPr>
          <a:xfrm>
            <a:off x="730650" y="1700225"/>
            <a:ext cx="7682700" cy="21708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roxima Nova"/>
              <a:buChar char="●"/>
            </a:pPr>
            <a:r>
              <a:rPr lang="en" sz="2400">
                <a:latin typeface="Proxima Nova"/>
                <a:ea typeface="Proxima Nova"/>
                <a:cs typeface="Proxima Nova"/>
                <a:sym typeface="Proxima Nova"/>
              </a:rPr>
              <a:t>Renew </a:t>
            </a:r>
            <a:r>
              <a:rPr b="1" lang="en" sz="2400">
                <a:latin typeface="Proxima Nova"/>
                <a:ea typeface="Proxima Nova"/>
                <a:cs typeface="Proxima Nova"/>
                <a:sym typeface="Proxima Nova"/>
              </a:rPr>
              <a:t>expiring deed restrictions</a:t>
            </a:r>
            <a:endParaRPr b="1" sz="24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roxima Nova"/>
              <a:buChar char="●"/>
            </a:pPr>
            <a:r>
              <a:rPr lang="en" sz="2400">
                <a:latin typeface="Proxima Nova"/>
                <a:ea typeface="Proxima Nova"/>
                <a:cs typeface="Proxima Nova"/>
                <a:sym typeface="Proxima Nova"/>
              </a:rPr>
              <a:t>Promote </a:t>
            </a:r>
            <a:r>
              <a:rPr b="1" lang="en" sz="2400">
                <a:latin typeface="Proxima Nova"/>
                <a:ea typeface="Proxima Nova"/>
                <a:cs typeface="Proxima Nova"/>
                <a:sym typeface="Proxima Nova"/>
              </a:rPr>
              <a:t>100% affordable projects</a:t>
            </a:r>
            <a:endParaRPr b="1" sz="24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roxima Nova"/>
              <a:buChar char="●"/>
            </a:pPr>
            <a:r>
              <a:rPr b="1" lang="en" sz="2400">
                <a:latin typeface="Proxima Nova"/>
                <a:ea typeface="Proxima Nova"/>
                <a:cs typeface="Proxima Nova"/>
                <a:sym typeface="Proxima Nova"/>
              </a:rPr>
              <a:t>Limit inclusionary developments</a:t>
            </a:r>
            <a:endParaRPr b="1" sz="2400">
              <a:latin typeface="Proxima Nova"/>
              <a:ea typeface="Proxima Nova"/>
              <a:cs typeface="Proxima Nova"/>
              <a:sym typeface="Proxima Nova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Proxima Nova"/>
              <a:buChar char="●"/>
            </a:pPr>
            <a:r>
              <a:rPr b="1" lang="en" sz="2400">
                <a:latin typeface="Proxima Nova"/>
                <a:ea typeface="Proxima Nova"/>
                <a:cs typeface="Proxima Nova"/>
                <a:sym typeface="Proxima Nova"/>
              </a:rPr>
              <a:t>Leverage bonus credits</a:t>
            </a:r>
            <a:r>
              <a:rPr lang="en" sz="2400">
                <a:latin typeface="Proxima Nova"/>
                <a:ea typeface="Proxima Nova"/>
                <a:cs typeface="Proxima Nova"/>
                <a:sym typeface="Proxima Nova"/>
              </a:rPr>
              <a:t>, including group homes</a:t>
            </a:r>
            <a:endParaRPr sz="24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0725" y="76200"/>
            <a:ext cx="987076" cy="987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0725" y="76200"/>
            <a:ext cx="987076" cy="987076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108050" y="47275"/>
            <a:ext cx="7986900" cy="9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rPr>
              <a:t>The 4th Round Housing Element and Fair Share Plan puts these reduction strategies into practice</a:t>
            </a:r>
            <a:endParaRPr sz="2100">
              <a:solidFill>
                <a:schemeClr val="dk1"/>
              </a:solidFill>
              <a:latin typeface="Proxima Nova Extrabold"/>
              <a:ea typeface="Proxima Nova Extrabold"/>
              <a:cs typeface="Proxima Nova Extrabold"/>
              <a:sym typeface="Proxima Nova Extrabold"/>
            </a:endParaRPr>
          </a:p>
        </p:txBody>
      </p:sp>
      <p:pic>
        <p:nvPicPr>
          <p:cNvPr id="78" name="Google Shape;78;p16" title="Screenshot 2025-06-25 at 8.59.57 A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7475" y="972475"/>
            <a:ext cx="5854000" cy="386622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6"/>
          <p:cNvSpPr txBox="1"/>
          <p:nvPr/>
        </p:nvSpPr>
        <p:spPr>
          <a:xfrm>
            <a:off x="6537575" y="2283325"/>
            <a:ext cx="2283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0" name="Google Shape;80;p16"/>
          <p:cNvSpPr/>
          <p:nvPr/>
        </p:nvSpPr>
        <p:spPr>
          <a:xfrm>
            <a:off x="5939875" y="2364750"/>
            <a:ext cx="753900" cy="4677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6"/>
          <p:cNvSpPr/>
          <p:nvPr/>
        </p:nvSpPr>
        <p:spPr>
          <a:xfrm>
            <a:off x="6455225" y="1839300"/>
            <a:ext cx="2451900" cy="1464900"/>
          </a:xfrm>
          <a:prstGeom prst="roundRect">
            <a:avLst>
              <a:gd fmla="val 16667" name="adj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No new units</a:t>
            </a:r>
            <a:endParaRPr b="1" sz="13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These homes are already occupied and simply remaining in the program.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/>
        </p:nvSpPr>
        <p:spPr>
          <a:xfrm>
            <a:off x="0" y="4369825"/>
            <a:ext cx="9144000" cy="7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" u="sng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Notes:</a:t>
            </a:r>
            <a:endParaRPr b="1" sz="750" u="sng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Excludes</a:t>
            </a:r>
            <a:r>
              <a:rPr lang="en" sz="75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credits, affordability control extensions, and other offsets that are not actually new units to be constructed.</a:t>
            </a:r>
            <a:endParaRPr sz="75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Family Homes</a:t>
            </a:r>
            <a:r>
              <a:rPr lang="en" sz="75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(95) includes the Weidel (70) and Pennytown (25) 100% affordable developments</a:t>
            </a:r>
            <a:endParaRPr sz="75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Age Restricted Homes</a:t>
            </a:r>
            <a:r>
              <a:rPr lang="en" sz="75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(290)</a:t>
            </a:r>
            <a:r>
              <a:rPr lang="en" sz="75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 includes the TCNJ Walters Group (70) 100% affordable development and American Properties Age Restricted rentals inclusionary development (42) and assumed 4:1 ratio (210 total)</a:t>
            </a:r>
            <a:endParaRPr sz="75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Group Homes / Facilities </a:t>
            </a:r>
            <a:r>
              <a:rPr lang="en" sz="75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rPr>
              <a:t>(5) includes ARC Mercer Homes (4 homes) which include 24 beds across all and American Properties / TCNJ Assisted Living (1 facility) which will include 120 beds. </a:t>
            </a:r>
            <a:endParaRPr sz="750">
              <a:solidFill>
                <a:schemeClr val="dk2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87" name="Google Shape;87;p17"/>
          <p:cNvSpPr txBox="1"/>
          <p:nvPr/>
        </p:nvSpPr>
        <p:spPr>
          <a:xfrm>
            <a:off x="125150" y="0"/>
            <a:ext cx="7861800" cy="9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rPr>
              <a:t>The plan developed by the Hopewell Township Committee includes no more than 95 </a:t>
            </a:r>
            <a:r>
              <a:rPr lang="en" sz="2100">
                <a:solidFill>
                  <a:schemeClr val="dk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rPr>
              <a:t>family homes</a:t>
            </a:r>
            <a:endParaRPr sz="2100">
              <a:solidFill>
                <a:schemeClr val="dk1"/>
              </a:solidFill>
              <a:latin typeface="Proxima Nova Extrabold"/>
              <a:ea typeface="Proxima Nova Extrabold"/>
              <a:cs typeface="Proxima Nova Extrabold"/>
              <a:sym typeface="Proxima Nova Extrabold"/>
            </a:endParaRPr>
          </a:p>
        </p:txBody>
      </p:sp>
      <p:pic>
        <p:nvPicPr>
          <p:cNvPr id="88" name="Google Shape;8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80725" y="76200"/>
            <a:ext cx="987076" cy="987076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7"/>
          <p:cNvSpPr/>
          <p:nvPr/>
        </p:nvSpPr>
        <p:spPr>
          <a:xfrm>
            <a:off x="2242653" y="925200"/>
            <a:ext cx="4658700" cy="607800"/>
          </a:xfrm>
          <a:prstGeom prst="roundRect">
            <a:avLst>
              <a:gd fmla="val 16667" name="adj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roxima Nova Extrabold"/>
                <a:ea typeface="Proxima Nova Extrabold"/>
                <a:cs typeface="Proxima Nova Extrabold"/>
                <a:sym typeface="Proxima Nova Extrabold"/>
              </a:rPr>
              <a:t>New Housing Construction Planned in 4th Round</a:t>
            </a:r>
            <a:endParaRPr sz="1200">
              <a:latin typeface="Proxima Nova Extrabold"/>
              <a:ea typeface="Proxima Nova Extrabold"/>
              <a:cs typeface="Proxima Nova Extrabold"/>
              <a:sym typeface="Proxima Nova Extrabo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Proxima Nova"/>
                <a:ea typeface="Proxima Nova"/>
                <a:cs typeface="Proxima Nova"/>
                <a:sym typeface="Proxima Nova"/>
              </a:rPr>
              <a:t>Defined as Homes or Facilities | </a:t>
            </a:r>
            <a:r>
              <a:rPr lang="en" sz="1000">
                <a:latin typeface="Proxima Nova"/>
                <a:ea typeface="Proxima Nova"/>
                <a:cs typeface="Proxima Nova"/>
                <a:sym typeface="Proxima Nova"/>
              </a:rPr>
              <a:t>By Type</a:t>
            </a:r>
            <a:endParaRPr sz="1000"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90" name="Google Shape;90;p17" title="Chart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68013" y="1683588"/>
            <a:ext cx="7407985" cy="25356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/>
        </p:nvSpPr>
        <p:spPr>
          <a:xfrm>
            <a:off x="108050" y="47275"/>
            <a:ext cx="8051700" cy="9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rPr>
              <a:t>The Township Committee worked to relocate 50 affordable </a:t>
            </a:r>
            <a:r>
              <a:rPr lang="en" sz="1900">
                <a:solidFill>
                  <a:schemeClr val="dk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rPr>
              <a:t>units</a:t>
            </a:r>
            <a:r>
              <a:rPr lang="en" sz="1900">
                <a:solidFill>
                  <a:schemeClr val="dk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rPr>
              <a:t> away from BMS - As a result 200 fewer market rate homes will be built.</a:t>
            </a:r>
            <a:endParaRPr sz="1900">
              <a:solidFill>
                <a:schemeClr val="dk1"/>
              </a:solidFill>
              <a:latin typeface="Proxima Nova Extrabold"/>
              <a:ea typeface="Proxima Nova Extrabold"/>
              <a:cs typeface="Proxima Nova Extrabold"/>
              <a:sym typeface="Proxima Nova Extrabold"/>
            </a:endParaRPr>
          </a:p>
        </p:txBody>
      </p:sp>
      <p:pic>
        <p:nvPicPr>
          <p:cNvPr id="96" name="Google Shape;96;p18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3075" y="1063275"/>
            <a:ext cx="5874600" cy="3626401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80725" y="76200"/>
            <a:ext cx="987076" cy="987076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/>
          <p:nvPr/>
        </p:nvSpPr>
        <p:spPr>
          <a:xfrm>
            <a:off x="6032050" y="1712475"/>
            <a:ext cx="2862600" cy="2328000"/>
          </a:xfrm>
          <a:prstGeom prst="roundRect">
            <a:avLst>
              <a:gd fmla="val 16667" name="adj"/>
            </a:avLst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By removing 250 planned family homes at the former BMS site in the 3rd Round and adding 95 affordable units in the 4th Round, </a:t>
            </a:r>
            <a:r>
              <a:rPr b="1" lang="en" sz="13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rPr>
              <a:t>the net number of family homes—and the potential impact on schools—has been reduced by over 150.</a:t>
            </a:r>
            <a:endParaRPr b="1" sz="1200">
              <a:solidFill>
                <a:schemeClr val="dk1"/>
              </a:solidFill>
              <a:latin typeface="Proxima Nova"/>
              <a:ea typeface="Proxima Nova"/>
              <a:cs typeface="Proxima Nova"/>
              <a:sym typeface="Proxima Nov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